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7" r:id="rId4"/>
    <p:sldId id="258" r:id="rId5"/>
    <p:sldId id="257" r:id="rId6"/>
    <p:sldId id="260" r:id="rId7"/>
    <p:sldId id="265" r:id="rId8"/>
    <p:sldId id="261" r:id="rId9"/>
    <p:sldId id="262" r:id="rId10"/>
    <p:sldId id="268" r:id="rId11"/>
    <p:sldId id="269" r:id="rId12"/>
    <p:sldId id="263" r:id="rId13"/>
    <p:sldId id="26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02FCFF-D5B4-498D-A2E6-DEA42E312215}">
          <p14:sldIdLst>
            <p14:sldId id="256"/>
            <p14:sldId id="259"/>
            <p14:sldId id="267"/>
            <p14:sldId id="258"/>
            <p14:sldId id="257"/>
            <p14:sldId id="260"/>
            <p14:sldId id="265"/>
            <p14:sldId id="261"/>
            <p14:sldId id="262"/>
            <p14:sldId id="268"/>
            <p14:sldId id="269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A0BC1-07C9-4DC8-9EAA-E8D5C6E96A7E}" v="7" dt="2021-06-11T13:37:49.540"/>
    <p1510:client id="{6AFE79F5-F837-4CD6-82B4-2C2202889B47}" v="551" dt="2021-06-11T02:35:08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7" autoAdjust="0"/>
    <p:restoredTop sz="65625" autoAdjust="0"/>
  </p:normalViewPr>
  <p:slideViewPr>
    <p:cSldViewPr snapToGrid="0">
      <p:cViewPr varScale="1">
        <p:scale>
          <a:sx n="67" d="100"/>
          <a:sy n="67" d="100"/>
        </p:scale>
        <p:origin x="474" y="72"/>
      </p:cViewPr>
      <p:guideLst/>
    </p:cSldViewPr>
  </p:slideViewPr>
  <p:outlineViewPr>
    <p:cViewPr>
      <p:scale>
        <a:sx n="33" d="100"/>
        <a:sy n="33" d="100"/>
      </p:scale>
      <p:origin x="0" y="-2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E30A3-AE56-4AB2-8F1C-6A25ADFC4113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01FA84-7EA3-4476-BD98-B40CAE0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project is listed in a separate folder with instructions, list, &amp; examples as appropriate.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new project, one of the staff tests it, writes instructions, and adds it to the master list.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end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 on test server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work is done manually one-by-one and some globally whenever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Number Standardization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 prefixes Call Number Standardization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 prefixes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Truncate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Cutters - choose the character length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capitalization of the cutter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Cleanup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 control field errors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unwanted fields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 non-filing indicators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 invalid indicators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non-filing indicator for titles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proper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punctuation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 General Materials Designation (GMD) and/or RDA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fields for each collection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to Full Record Enhancement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missing information such as series information,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notes, tables of contents, publication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or other key search information, when such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is available in our databases.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Headings Updates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 outdated subject headings with the latest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authoritative terminology from: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SEARS        LIBRARY OF CONGRESS            LC CHILDREN’S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subject headings such as adding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Bugs” when finding “Arachnids” or “Cars” when finding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“Automobiles”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unwanted ‘Juvenile’ terminology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redundant subject headings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 the subject heading fields in numerical order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Program Matching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Accurately add reading levels and reading program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information, or remove information if desired.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Lexile®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Accelerated Reader®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Counts®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Pinnell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De-Duplication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several matching points to determine duplicate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that include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LCCN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ISBN, author, title, publisher,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 date, and pagination.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 (Information) – file storage and synchronization</a:t>
            </a:r>
            <a:r>
              <a:rPr lang="en-US" baseline="0" dirty="0"/>
              <a:t> service</a:t>
            </a:r>
            <a:endParaRPr lang="en-US" dirty="0"/>
          </a:p>
          <a:p>
            <a:r>
              <a:rPr lang="en-US" dirty="0"/>
              <a:t>Slack (communication)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platform,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messaging app for business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Basecamp (project management) – online collaboration app; project management and communication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wikis (Information)– webpages with multiply collaborators managing the information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(project management) – spreadsheet; track projects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Trello (project management)– web-based list-making application</a:t>
            </a:r>
          </a:p>
          <a:p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Wrike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(project management) – project management software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Asana (project management) – web and mobile project management app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 (project management) –Wiki style team workspace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0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time intensive, never ending</a:t>
            </a:r>
            <a:r>
              <a:rPr lang="en-US" baseline="0" dirty="0"/>
              <a:t> project.  Staff and patrons will experience the benefit.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databases do…</a:t>
            </a:r>
          </a:p>
          <a:p>
            <a:r>
              <a:rPr lang="en-US" baseline="0" dirty="0" err="1"/>
              <a:t>Bilbiographic</a:t>
            </a:r>
            <a:r>
              <a:rPr lang="en-US" baseline="0" dirty="0"/>
              <a:t> records tell what type titles we have.  Type of material, author, subjects, RDA, Classification info.</a:t>
            </a:r>
          </a:p>
          <a:p>
            <a:r>
              <a:rPr lang="en-US" baseline="0" dirty="0"/>
              <a:t>Item records tell us where and how many.  Changes in collection location, statistical codes, shelf locations</a:t>
            </a:r>
          </a:p>
          <a:p>
            <a:r>
              <a:rPr lang="en-US" baseline="0" dirty="0"/>
              <a:t>Authority records provide informative and clarifying “sign post” to our collections</a:t>
            </a:r>
          </a:p>
          <a:p>
            <a:r>
              <a:rPr lang="en-US" baseline="0" dirty="0"/>
              <a:t>Holdings records spell out which specific issues our in our collection.   Only carry 1+ current.  Local newspaper collections that may change or need updated.</a:t>
            </a:r>
          </a:p>
          <a:p>
            <a:r>
              <a:rPr lang="en-US" baseline="0" dirty="0"/>
              <a:t>Patron records contain identify </a:t>
            </a:r>
            <a:r>
              <a:rPr lang="en-US" baseline="0" dirty="0" err="1"/>
              <a:t>charateristics</a:t>
            </a:r>
            <a:r>
              <a:rPr lang="en-US" baseline="0" dirty="0"/>
              <a:t> of our users.  Gender, Address, Access restrictions like Adult or Child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96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</a:t>
            </a:r>
            <a:r>
              <a:rPr lang="en-US" baseline="0" dirty="0"/>
              <a:t> problems are know problems that we have learned to live with.  Coding issues in records like </a:t>
            </a:r>
            <a:r>
              <a:rPr lang="en-US" baseline="0" dirty="0" err="1"/>
              <a:t>diacrites</a:t>
            </a:r>
            <a:r>
              <a:rPr lang="en-US" baseline="0" dirty="0"/>
              <a:t>, </a:t>
            </a:r>
            <a:r>
              <a:rPr lang="en-US" baseline="0" dirty="0" err="1"/>
              <a:t>UTF</a:t>
            </a:r>
            <a:r>
              <a:rPr lang="en-US" baseline="0" dirty="0"/>
              <a:t>-8/Unicode create regular expression errors.</a:t>
            </a:r>
          </a:p>
          <a:p>
            <a:endParaRPr lang="en-US" baseline="0" dirty="0"/>
          </a:p>
          <a:p>
            <a:r>
              <a:rPr lang="en-US" baseline="0" dirty="0"/>
              <a:t>Mechanical errors are mostly typos, common slips on the keyboard or dropdown list. For example, our Shelf location list is in alpha order an a common error is coding a item as New Teen when should be Nonfiction.</a:t>
            </a:r>
          </a:p>
          <a:p>
            <a:endParaRPr lang="en-US" baseline="0" dirty="0"/>
          </a:p>
          <a:p>
            <a:r>
              <a:rPr lang="en-US" baseline="0" dirty="0"/>
              <a:t>Cognitive errors are more misunderstanding/misreading text or error based on a lack of knowledge.  For example, assigning the wrong call.  Come fly the world about being a flight attendant for Pan Am.  We have an internal rule that books about a career or business are cataloged in the </a:t>
            </a:r>
            <a:r>
              <a:rPr lang="en-US" baseline="0" dirty="0" err="1"/>
              <a:t>33X</a:t>
            </a:r>
            <a:r>
              <a:rPr lang="en-US" baseline="0" dirty="0"/>
              <a:t>.  Our copy cataloger misunderstood the content of the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ILS - </a:t>
            </a:r>
            <a:r>
              <a:rPr lang="en-US" baseline="0" dirty="0"/>
              <a:t> </a:t>
            </a:r>
            <a:endParaRPr lang="en-US" dirty="0"/>
          </a:p>
          <a:p>
            <a:pPr lvl="1"/>
            <a:r>
              <a:rPr lang="en-US" dirty="0" err="1"/>
              <a:t>SSRS</a:t>
            </a:r>
            <a:r>
              <a:rPr lang="en-US" dirty="0"/>
              <a:t> (SQL Server Reporting Services) – allows reporting with large datasets from multiply</a:t>
            </a:r>
            <a:r>
              <a:rPr lang="en-US" baseline="0" dirty="0"/>
              <a:t> sources</a:t>
            </a:r>
            <a:endParaRPr lang="en-US" dirty="0"/>
          </a:p>
          <a:p>
            <a:pPr lvl="1"/>
            <a:r>
              <a:rPr lang="en-US" dirty="0" err="1"/>
              <a:t>OCLC</a:t>
            </a:r>
            <a:r>
              <a:rPr lang="en-US" dirty="0"/>
              <a:t> </a:t>
            </a:r>
            <a:r>
              <a:rPr lang="en-US" dirty="0" err="1"/>
              <a:t>worldshare</a:t>
            </a:r>
            <a:endParaRPr lang="en-US" dirty="0"/>
          </a:p>
          <a:p>
            <a:pPr lvl="1"/>
            <a:r>
              <a:rPr lang="en-US" dirty="0"/>
              <a:t>And more!</a:t>
            </a:r>
          </a:p>
          <a:p>
            <a:endParaRPr lang="en-US" dirty="0"/>
          </a:p>
          <a:p>
            <a:r>
              <a:rPr lang="en-US" dirty="0"/>
              <a:t>Types of reports to run:</a:t>
            </a:r>
          </a:p>
          <a:p>
            <a:r>
              <a:rPr lang="en-US" dirty="0"/>
              <a:t>Duplicate</a:t>
            </a:r>
            <a:r>
              <a:rPr lang="en-US" baseline="0" dirty="0"/>
              <a:t> titles</a:t>
            </a:r>
          </a:p>
          <a:p>
            <a:r>
              <a:rPr lang="en-US" baseline="0" dirty="0"/>
              <a:t>Records with no holdings</a:t>
            </a:r>
          </a:p>
          <a:p>
            <a:r>
              <a:rPr lang="en-US" baseline="0" dirty="0"/>
              <a:t>Records with no items</a:t>
            </a:r>
          </a:p>
          <a:p>
            <a:r>
              <a:rPr lang="en-US" baseline="0" dirty="0"/>
              <a:t>Missing fields (</a:t>
            </a:r>
            <a:r>
              <a:rPr lang="en-US" baseline="0" dirty="0" err="1"/>
              <a:t>ie</a:t>
            </a:r>
            <a:r>
              <a:rPr lang="en-US" baseline="0" dirty="0"/>
              <a:t>. 245, 505, 655,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</a:p>
          <a:p>
            <a:r>
              <a:rPr lang="en-US" baseline="0" dirty="0"/>
              <a:t>Items not attached to collection, shelf location, statistical code, etc.</a:t>
            </a:r>
          </a:p>
          <a:p>
            <a:r>
              <a:rPr lang="en-US" baseline="0" dirty="0"/>
              <a:t>Suppressed </a:t>
            </a:r>
            <a:r>
              <a:rPr lang="en-US" baseline="0" dirty="0" smtClean="0"/>
              <a:t>records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find projects through: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 workflow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Weeding, deselections, searches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scale projects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Migrating 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Test</a:t>
            </a:r>
            <a:r>
              <a:rPr lang="en-US" dirty="0"/>
              <a:t> make a copy of your data and test out changes before widespread use.</a:t>
            </a:r>
            <a:r>
              <a:rPr lang="en-US" baseline="0" dirty="0"/>
              <a:t>  </a:t>
            </a:r>
          </a:p>
          <a:p>
            <a:r>
              <a:rPr lang="en-US" b="1" baseline="0" dirty="0"/>
              <a:t>Document</a:t>
            </a:r>
            <a:r>
              <a:rPr lang="en-US" baseline="0" dirty="0"/>
              <a:t> choose a documentation method and document all desired outcomes, processes, responsibilities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Communicate</a:t>
            </a:r>
            <a:r>
              <a:rPr lang="en-US" baseline="0" dirty="0"/>
              <a:t> with all parties, those working on the project and those effected by the project</a:t>
            </a:r>
          </a:p>
          <a:p>
            <a:r>
              <a:rPr lang="en-US" b="1" baseline="0" dirty="0"/>
              <a:t>Schedule</a:t>
            </a:r>
            <a:r>
              <a:rPr lang="en-US" baseline="0" dirty="0"/>
              <a:t> who and what to be done, as well as checkpoints on progress</a:t>
            </a:r>
          </a:p>
          <a:p>
            <a:r>
              <a:rPr lang="en-US" b="1" baseline="0" dirty="0"/>
              <a:t>Track </a:t>
            </a:r>
            <a:r>
              <a:rPr lang="en-US" b="0" baseline="0" dirty="0"/>
              <a:t> Make sure all work is recorded and progress recorded.  Ensures no duplication and smooth movement through process to completion.</a:t>
            </a:r>
            <a:endParaRPr lang="en-US" b="1" baseline="0" dirty="0"/>
          </a:p>
          <a:p>
            <a:r>
              <a:rPr lang="en-US" baseline="0" dirty="0"/>
              <a:t>Find the appropriate </a:t>
            </a:r>
            <a:r>
              <a:rPr lang="en-US" b="1" baseline="0" dirty="0"/>
              <a:t>tool</a:t>
            </a:r>
            <a:r>
              <a:rPr lang="en-US" baseline="0" dirty="0"/>
              <a:t> for the job.  Test and document chosen tools.  Ensure access to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1FA84-7EA3-4476-BD98-B40CAE0830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0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30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6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776098E-62CA-4BF0-AC86-D5D009A0BE6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3103399-61FC-4EC4-B58D-6B757631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759" y="1290181"/>
            <a:ext cx="9536482" cy="123022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Database Record Clean-up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138" y="3371850"/>
            <a:ext cx="9144000" cy="23288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LACONI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Presentation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Laura Murff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 of Technical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Lisle Library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murfl@lislelibrary.org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453" y="595223"/>
            <a:ext cx="3966427" cy="896285"/>
          </a:xfrm>
        </p:spPr>
        <p:txBody>
          <a:bodyPr/>
          <a:lstStyle/>
          <a:p>
            <a:r>
              <a:rPr lang="en-US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0132" y="1712342"/>
            <a:ext cx="4754880" cy="40233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Project name with brief description</a:t>
            </a:r>
          </a:p>
          <a:p>
            <a:r>
              <a:rPr lang="en-US" sz="2800">
                <a:solidFill>
                  <a:schemeClr val="tx1"/>
                </a:solidFill>
              </a:rPr>
              <a:t>Staff members undertaking task</a:t>
            </a:r>
          </a:p>
          <a:p>
            <a:r>
              <a:rPr lang="en-US" sz="2800">
                <a:solidFill>
                  <a:schemeClr val="tx1"/>
                </a:solidFill>
              </a:rPr>
              <a:t>Dates for starting and ending</a:t>
            </a:r>
          </a:p>
          <a:p>
            <a:r>
              <a:rPr lang="en-US" sz="2800">
                <a:solidFill>
                  <a:schemeClr val="tx1"/>
                </a:solidFill>
              </a:rPr>
              <a:t>What has been completed</a:t>
            </a:r>
          </a:p>
          <a:p>
            <a:r>
              <a:rPr lang="en-US" sz="2800">
                <a:solidFill>
                  <a:schemeClr val="tx1"/>
                </a:solidFill>
              </a:rPr>
              <a:t>What needs to be done</a:t>
            </a:r>
          </a:p>
          <a:p>
            <a:r>
              <a:rPr lang="en-US" sz="2800">
                <a:solidFill>
                  <a:schemeClr val="tx1"/>
                </a:solidFill>
              </a:rPr>
              <a:t>Links to external resources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32998C74-C788-49D0-8D55-89E45B295C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01" y="1887854"/>
            <a:ext cx="5321733" cy="3755971"/>
          </a:xfrm>
        </p:spPr>
      </p:pic>
    </p:spTree>
    <p:extLst>
      <p:ext uri="{BB962C8B-B14F-4D97-AF65-F5344CB8AC3E}">
        <p14:creationId xmlns:p14="http://schemas.microsoft.com/office/powerpoint/2010/main" val="124747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E1ADC-9432-4F31-B067-86A7B840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91" y="464675"/>
            <a:ext cx="11048710" cy="860342"/>
          </a:xfrm>
        </p:spPr>
        <p:txBody>
          <a:bodyPr/>
          <a:lstStyle/>
          <a:p>
            <a:pPr algn="ctr"/>
            <a:r>
              <a:rPr lang="en-US" dirty="0"/>
              <a:t>Examples of </a:t>
            </a:r>
            <a:r>
              <a:rPr lang="en-US"/>
              <a:t>Metadate Maintenance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8B021B23-015F-4EBC-A92F-D72618A2B7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502" b="502"/>
          <a:stretch/>
        </p:blipFill>
        <p:spPr>
          <a:xfrm>
            <a:off x="5413375" y="1673225"/>
            <a:ext cx="6099175" cy="4401789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FE86A8-1686-4D99-943B-143C5A7B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264" y="2029507"/>
            <a:ext cx="4866448" cy="38436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Call Number Standardization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Brief to Full Record Enhancement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Subject Headings Updates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Record Cleanup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Reading Program Matching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Record De-Duplication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29" y="370279"/>
            <a:ext cx="5989637" cy="74529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USEFUL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4247" y="1431925"/>
            <a:ext cx="3932237" cy="457086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Drive 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Slack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Basecamp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Internal Wikis 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Excel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Trello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err="1">
                <a:solidFill>
                  <a:schemeClr val="tx1"/>
                </a:solidFill>
                <a:latin typeface="Arial"/>
                <a:cs typeface="Arial"/>
              </a:rPr>
              <a:t>Wrike</a:t>
            </a:r>
            <a:endParaRPr lang="en-US" sz="3900">
              <a:solidFill>
                <a:schemeClr val="tx1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Confluence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  <a:latin typeface="Arial"/>
                <a:cs typeface="Arial"/>
              </a:rPr>
              <a:t>Asana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2967037"/>
            <a:ext cx="971550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50" y="1159080"/>
            <a:ext cx="1571625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443" y="5407391"/>
            <a:ext cx="2403917" cy="774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778" y="3019424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900" y="2624137"/>
            <a:ext cx="1600200" cy="1609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2575" y="2767012"/>
            <a:ext cx="1466850" cy="1323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994" y="4378105"/>
            <a:ext cx="1800225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950" y="4953318"/>
            <a:ext cx="1913087" cy="9064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3038" y="2556440"/>
            <a:ext cx="1276350" cy="1019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6335" y="1431925"/>
            <a:ext cx="2194878" cy="5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2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6083" y="1028119"/>
            <a:ext cx="3932237" cy="119310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Shake it off,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Shake it off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1" b="16991"/>
          <a:stretch>
            <a:fillRect/>
          </a:stretch>
        </p:blipFill>
        <p:spPr>
          <a:xfrm>
            <a:off x="754984" y="1026715"/>
            <a:ext cx="6099048" cy="4800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818249" y="3021177"/>
            <a:ext cx="3469710" cy="174111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when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enough”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00577" y="1028119"/>
            <a:ext cx="744892" cy="608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847" y="1042497"/>
            <a:ext cx="464991" cy="600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963" y="1636753"/>
            <a:ext cx="463336" cy="5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523" y="382044"/>
            <a:ext cx="7064681" cy="80792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LISLE LIBRARY DISTRICT</a:t>
            </a:r>
            <a:r>
              <a:rPr lang="en-US" dirty="0"/>
              <a:t>	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49" y="1658570"/>
            <a:ext cx="4119624" cy="41196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839" y="1285031"/>
            <a:ext cx="5636168" cy="52734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stand alone library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25+ Full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20+ Part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 current 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Full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Department Director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Librarian - catalogers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paraprofessional - acquisitions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Part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1 30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Paraprofessional – serials &amp; copy cataloging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1 25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Associate -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902" y="1722264"/>
            <a:ext cx="10515600" cy="2135753"/>
          </a:xfrm>
        </p:spPr>
        <p:txBody>
          <a:bodyPr/>
          <a:lstStyle/>
          <a:p>
            <a:r>
              <a:rPr lang="en-US" dirty="0"/>
              <a:t>Why libraries should manage metadata</a:t>
            </a:r>
          </a:p>
        </p:txBody>
      </p:sp>
    </p:spTree>
    <p:extLst>
      <p:ext uri="{BB962C8B-B14F-4D97-AF65-F5344CB8AC3E}">
        <p14:creationId xmlns:p14="http://schemas.microsoft.com/office/powerpoint/2010/main" val="5031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59" y="20796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Libraries run on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2709" y="1547902"/>
            <a:ext cx="5181600" cy="4235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Bibliographic records (publications)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records (Library owned material)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records (Controlled vocabulary)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Holdings records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Patron records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lational database design | Highb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8" y="1551047"/>
            <a:ext cx="5978829" cy="42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3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95" y="637650"/>
            <a:ext cx="5543549" cy="7745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user to…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76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438" y="1513840"/>
            <a:ext cx="4637087" cy="4736148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between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resource wanted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access to the resource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more resources</a:t>
            </a:r>
          </a:p>
        </p:txBody>
      </p:sp>
    </p:spTree>
    <p:extLst>
      <p:ext uri="{BB962C8B-B14F-4D97-AF65-F5344CB8AC3E}">
        <p14:creationId xmlns:p14="http://schemas.microsoft.com/office/powerpoint/2010/main" val="297595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57" y="162838"/>
            <a:ext cx="5603348" cy="12493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Start small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(Its OK we all do)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 b="19156"/>
          <a:stretch>
            <a:fillRect/>
          </a:stretch>
        </p:blipFill>
        <p:spPr>
          <a:xfrm>
            <a:off x="2374289" y="1665962"/>
            <a:ext cx="6159684" cy="4863742"/>
          </a:xfrm>
        </p:spPr>
      </p:pic>
    </p:spTree>
    <p:extLst>
      <p:ext uri="{BB962C8B-B14F-4D97-AF65-F5344CB8AC3E}">
        <p14:creationId xmlns:p14="http://schemas.microsoft.com/office/powerpoint/2010/main" val="347186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2" y="877248"/>
            <a:ext cx="5302378" cy="5435444"/>
          </a:xfrm>
        </p:spPr>
      </p:pic>
      <p:sp>
        <p:nvSpPr>
          <p:cNvPr id="8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190484" y="651353"/>
            <a:ext cx="3932237" cy="5887233"/>
          </a:xfrm>
        </p:spPr>
        <p:txBody>
          <a:bodyPr numCol="1"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problems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number change/update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New/Discontinued collection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 changes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Database added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Hoc lists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Staff/Patron reported errors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errors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 errors</a:t>
            </a:r>
          </a:p>
          <a:p>
            <a:pPr lvl="1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9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58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AND MORE REPORTS!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09181" y="1388353"/>
            <a:ext cx="6067816" cy="4901344"/>
          </a:xfrm>
        </p:spPr>
        <p:txBody>
          <a:bodyPr>
            <a:normAutofit fontScale="92500" lnSpcReduction="20000"/>
          </a:bodyPr>
          <a:lstStyle/>
          <a:p>
            <a:pPr marL="274320" lvl="1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Metadata Issues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reports</a:t>
            </a: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SSRS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(SQL Server Reporting Services)</a:t>
            </a: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OCLC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worldshare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Merges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84" y="1388353"/>
            <a:ext cx="3057880" cy="49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42" y="1965960"/>
            <a:ext cx="4740058" cy="37528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57" y="2004165"/>
            <a:ext cx="5358753" cy="35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922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994</TotalTime>
  <Words>1032</Words>
  <Application>Microsoft Office PowerPoint</Application>
  <PresentationFormat>Widescreen</PresentationFormat>
  <Paragraphs>195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Basis</vt:lpstr>
      <vt:lpstr>Database Record Clean-up</vt:lpstr>
      <vt:lpstr>LISLE LIBRARY DISTRICT </vt:lpstr>
      <vt:lpstr>Why libraries should manage metadata</vt:lpstr>
      <vt:lpstr>Libraries run on databases</vt:lpstr>
      <vt:lpstr>For the user to…</vt:lpstr>
      <vt:lpstr>Start small  (Its OK we all do)</vt:lpstr>
      <vt:lpstr>PowerPoint Presentation</vt:lpstr>
      <vt:lpstr>REPORTS AND MORE REPORTS! </vt:lpstr>
      <vt:lpstr>Best Practices</vt:lpstr>
      <vt:lpstr>Documentation</vt:lpstr>
      <vt:lpstr>Examples of Metadate Maintenance</vt:lpstr>
      <vt:lpstr>USEFUL TOOLS</vt:lpstr>
      <vt:lpstr>Shake it off,          Shake it off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cleanup</dc:title>
  <dc:creator>laura</dc:creator>
  <cp:lastModifiedBy>laura</cp:lastModifiedBy>
  <cp:revision>173</cp:revision>
  <cp:lastPrinted>2021-06-09T14:14:44Z</cp:lastPrinted>
  <dcterms:created xsi:type="dcterms:W3CDTF">2021-06-08T17:58:57Z</dcterms:created>
  <dcterms:modified xsi:type="dcterms:W3CDTF">2021-06-11T17:26:01Z</dcterms:modified>
</cp:coreProperties>
</file>